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9BAE5F5-7235-44FA-97F7-CE0ACD45B9DE}">
  <a:tblStyle styleId="{A9BAE5F5-7235-44FA-97F7-CE0ACD45B9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fc1fded70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fc1fded7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fc1fded7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fc1fded7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fc1fded70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fc1fded70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fc1fded7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fc1fded7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fc1fded70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fc1fded70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fc1fded70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fc1fded70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fc1fded7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fc1fded7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fc1fded70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fc1fded70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fc1fded7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fc1fded7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fc1fded70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fc1fded70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fc1fded7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fc1fded7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fc1fded7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fc1fded7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fc1fded7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fc1fded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fc1fded7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fc1fded7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fc1fded70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fc1fded70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fc1fded70_1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fc1fded70_1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fc1fded7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fc1fded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 학습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c1fded70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c1fded70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fc1fded7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fc1fded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fc1fded7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fc1fded7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fc1fded7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fc1fded7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fc1fded7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fc1fded7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edge.ai/bandai-heroz-zenonzard/" TargetMode="External"/><Relationship Id="rId4" Type="http://schemas.openxmlformats.org/officeDocument/2006/relationships/hyperlink" Target="https://www.reddit.com/r/ZenonzardEnglish/comments/bgudbw/officialzenonzards_zenonzard_interview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inven.co.kr/webzine/news/?news=198156" TargetMode="External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Relationship Id="rId4" Type="http://schemas.openxmlformats.org/officeDocument/2006/relationships/image" Target="../media/image29.jpg"/><Relationship Id="rId5" Type="http://schemas.openxmlformats.org/officeDocument/2006/relationships/image" Target="../media/image19.jpg"/><Relationship Id="rId6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hyperlink" Target="https://github.com/simsimi/DeepBadSentence" TargetMode="External"/><Relationship Id="rId5" Type="http://schemas.openxmlformats.org/officeDocument/2006/relationships/hyperlink" Target="https://github.com/teammatmul/project-purifier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facebook.com/groups/TensorFlowKR/permalink/979733615701030/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gif"/><Relationship Id="rId4" Type="http://schemas.openxmlformats.org/officeDocument/2006/relationships/hyperlink" Target="https://ainow.ai/2018/08/21/143977/" TargetMode="External"/><Relationship Id="rId5" Type="http://schemas.openxmlformats.org/officeDocument/2006/relationships/hyperlink" Target="https://waifulabs.com/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kormedi.com/1304701/%ec%9d%b8%ea%b3%b5%ec%a7%80%eb%8a%a5%ec%9d%b4-%ec%9c%84%eb%82%b4%ec%8b%9c%ea%b2%bd-%ec%98%81%ec%83%81-%ec%9e%90%eb%8f%99%ed%8c%90%eb%8f%85%ec%97%b0%ea%b5%ac/" TargetMode="External"/><Relationship Id="rId4" Type="http://schemas.openxmlformats.org/officeDocument/2006/relationships/hyperlink" Target="http://www.digitaltoday.co.kr/news/articleView.html?idxno=105724" TargetMode="External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hyperlink" Target="https://youtu.be/enuDQJhrq8M" TargetMode="External"/><Relationship Id="rId6" Type="http://schemas.openxmlformats.org/officeDocument/2006/relationships/hyperlink" Target="https://youtu.be/enuDQJhrq8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[토의] 인공지능 딥러닝 어떻게 활용 할 수 있을까?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3151800" y="4189600"/>
            <a:ext cx="56805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토의 참여자: 하태욱, 김광현, 정재호, 김현배, 이해솔, 정환, 박성현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/>
        </p:nvSpPr>
        <p:spPr>
          <a:xfrm>
            <a:off x="2596788" y="4459375"/>
            <a:ext cx="6235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자신의 AI를 육성 하는 TCG게임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9100"/>
            <a:ext cx="2221722" cy="42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1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단계: 제논자드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400" y="1757087"/>
            <a:ext cx="3357550" cy="26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925" y="739096"/>
            <a:ext cx="2450775" cy="19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9000" y="2911600"/>
            <a:ext cx="2353309" cy="19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8388" y="739088"/>
            <a:ext cx="3115650" cy="9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900" y="716871"/>
            <a:ext cx="2450775" cy="198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675" y="716875"/>
            <a:ext cx="2353309" cy="198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3"/>
          <p:cNvSpPr txBox="1"/>
          <p:nvPr/>
        </p:nvSpPr>
        <p:spPr>
          <a:xfrm>
            <a:off x="3774300" y="4385925"/>
            <a:ext cx="5369700" cy="57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같은 덱을 사용하면 할수록 학습을 거듭해서 좋은 조언을 건냄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AI가 대사를 통해서 어드바이스를 해줌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288" y="3423138"/>
            <a:ext cx="3115650" cy="962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475" y="1590762"/>
            <a:ext cx="3357550" cy="2647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3"/>
          <p:cNvSpPr txBox="1"/>
          <p:nvPr/>
        </p:nvSpPr>
        <p:spPr>
          <a:xfrm>
            <a:off x="3720900" y="2702750"/>
            <a:ext cx="4804200" cy="59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카드를 자주 사용하면 경험치가 상승한다.카드 경험치와 AI 레벨이 상승하면, 더욱 좋은 플레이를 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1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단계: 제논자드</a:t>
            </a:r>
            <a:endParaRPr/>
          </a:p>
        </p:txBody>
      </p:sp>
      <p:cxnSp>
        <p:nvCxnSpPr>
          <p:cNvPr id="147" name="Google Shape;147;p23"/>
          <p:cNvCxnSpPr>
            <a:stCxn id="144" idx="3"/>
            <a:endCxn id="140" idx="1"/>
          </p:cNvCxnSpPr>
          <p:nvPr/>
        </p:nvCxnSpPr>
        <p:spPr>
          <a:xfrm flipH="1" rot="10800000">
            <a:off x="3565025" y="1709800"/>
            <a:ext cx="156000" cy="12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3"/>
          <p:cNvCxnSpPr>
            <a:endCxn id="143" idx="1"/>
          </p:cNvCxnSpPr>
          <p:nvPr/>
        </p:nvCxnSpPr>
        <p:spPr>
          <a:xfrm>
            <a:off x="3564888" y="2914225"/>
            <a:ext cx="209400" cy="9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35253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06250" y="3663575"/>
            <a:ext cx="80814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- </a:t>
            </a:r>
            <a:r>
              <a:rPr lang="ko" sz="1200">
                <a:solidFill>
                  <a:schemeClr val="dk1"/>
                </a:solidFill>
              </a:rPr>
              <a:t>나는 상대방의 AI와 상대방은 나의 AI와 승부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- </a:t>
            </a:r>
            <a:r>
              <a:rPr lang="ko" sz="1200">
                <a:solidFill>
                  <a:schemeClr val="dk1"/>
                </a:solidFill>
              </a:rPr>
              <a:t>1회의 대전을 치뤘지만, 2회의 대전 기록이 남는다. (나의 대전, AI의 대전)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- </a:t>
            </a:r>
            <a:r>
              <a:rPr lang="ko" sz="1200">
                <a:solidFill>
                  <a:schemeClr val="dk1"/>
                </a:solidFill>
              </a:rPr>
              <a:t>AI와 나는 같은 덱을 사용하고 승부는 다시 복기가 가능하기 때문에 나는 졌지만 AI는 이겼을 경우, 복기를 통해서 어떤 지점에서 승부가 갈렸는지 유저가 보고 배울 수 있다.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제논자드 - TCG게임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- </a:t>
            </a:r>
            <a:r>
              <a:rPr lang="ko" sz="1200"/>
              <a:t>현재 게임의 PVP는 유저의 고스트 데이터만 가져오고 개발자가 구성한 자동을 셋팅으로 진행이 되지만 위 게임의 경우 본인의 플레이를 학습한 AI를 이용한 전투이기에 본인의 플레이에 가장 가깝게 구성되어 있다.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- </a:t>
            </a:r>
            <a:r>
              <a:rPr lang="ko" sz="1200"/>
              <a:t>유저에게 보다 나은 선택을 할 수 있는 기회를 제공한다.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- </a:t>
            </a:r>
            <a:r>
              <a:rPr lang="ko" sz="1200"/>
              <a:t>유저는 AI 끼리의 대전을 복기함으로 자신의 실력을 향상시킬수 있다.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- </a:t>
            </a:r>
            <a:r>
              <a:rPr lang="ko" sz="1200"/>
              <a:t>대전 기록이 남아있기때문에, 복귀할때의 진입장벽이 적다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- </a:t>
            </a:r>
            <a:r>
              <a:rPr lang="ko" sz="1200"/>
              <a:t>나에게 특화된 선생님이 존재한다.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기사 1 : </a:t>
            </a:r>
            <a:r>
              <a:rPr lang="ko" sz="1100" u="sng">
                <a:solidFill>
                  <a:schemeClr val="hlink"/>
                </a:solidFill>
                <a:hlinkClick r:id="rId3"/>
              </a:rPr>
              <a:t>https://ledge.ai/bandai-heroz-zenonzard/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/>
              <a:t>기사 2 : </a:t>
            </a:r>
            <a:r>
              <a:rPr lang="ko" sz="1100" u="sng">
                <a:solidFill>
                  <a:schemeClr val="hlink"/>
                </a:solidFill>
                <a:hlinkClick r:id="rId4"/>
              </a:rPr>
              <a:t>https://www.reddit.com/r/ZenonzardEnglish/comments/bgudbw/officialzenonzards_zenonzard_interview/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117675"/>
            <a:ext cx="8520600" cy="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욕설 탐지 딥러닝 (</a:t>
            </a:r>
            <a:r>
              <a:rPr lang="ko" sz="1100" u="sng">
                <a:solidFill>
                  <a:schemeClr val="accent5"/>
                </a:solidFill>
                <a:hlinkClick r:id="rId3"/>
              </a:rPr>
              <a:t>http://www.inven.co.kr/webzine/news/?news=198156</a:t>
            </a:r>
            <a:r>
              <a:rPr lang="ko" sz="1800"/>
              <a:t>)</a:t>
            </a:r>
            <a:endParaRPr sz="1800"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705100"/>
            <a:ext cx="8520600" cy="30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게임내 욕설은 현재까지도 문제로 작용함 심한 욕설은 유저의 이탈을 발생시키기도함 현실에서도 모욕죄에 해당하기도 해서 제재는 필수 적임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기존에는 개발자가 정해둔 금칙어를 기준으로 유저의 채팅을 검사해 욕설을 필터링하는 방식이었다. (욕설을 **을 사용해 필터링)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‘시발’, ‘존나’, ‘ㅅㅂ’, ‘ㅈㄴ’ 등 개발자가 욕설을 필터에 미리 적용해 두면 욕설을 찾을 수는 있지만 사람의 창의력은 매우 대단했음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중간에 1을 넣어 필터링에서 벗어나기도 하고 욕설을 쓰지 않고 유사 단어를 사용해 상대를 비방하기 도했음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‘ㅅ1발 ㅇH미 도 없는게 ‘ (1, H를 활용한 필터링에서 벗어남)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이런것 하나하나 개발자가 신경써 필터에 적용하면 오탐이 많이 발생하게 됨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‘18채널로 모이자’ -&gt; ‘**채널로 모이자’, ‘야 이게임은 10년이 지나도 달라진게 없네’ -&gt; ‘야 이게임은 ***이 지나도 달라진게 없네’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descr="관련 이미지"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75350"/>
            <a:ext cx="38100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5012150" y="277000"/>
            <a:ext cx="3820200" cy="4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&lt;해결&gt;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기존에 신고를 운영자가 하나하나 검토하는 방식이었다면 1차적으로 AI가 필터링한 문장을 운영자가 2차 검토해 해당 유저에게 제한을 거는 방식을 사용함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1차적으로 ai에 무엇이 욕설인지 학습 시킬 데이터를 만들어 둠 (모델링)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 탐지기는 텍스트를 이미지화 하여 욕설인지 아닌지를 판단하도록함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모델의 신뢰성을 올리기 위해 탐지기가 판단한 욕설 문장을 단어를 하나씩 빼는 방식으로 검토함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글자를 이미지화(cnn)시켜 문맥을 검사함</a:t>
            </a:r>
            <a:br>
              <a:rPr lang="ko" sz="1000"/>
            </a:b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&lt;장점&gt;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운영진이 일일히 모든것을 관리하지않고, AI가 방대한 데이터를 정리해주어 운영의 질이 높아질 수 있다.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신고 제보가 없더라도 해결한다.</a:t>
            </a:r>
            <a:endParaRPr sz="1000"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5" y="170200"/>
            <a:ext cx="2873726" cy="16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75" y="1747951"/>
            <a:ext cx="2873726" cy="164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75" y="3227856"/>
            <a:ext cx="2873726" cy="174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7500" y="3743538"/>
            <a:ext cx="2088996" cy="123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5" y="-244000"/>
            <a:ext cx="3915150" cy="25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5012150" y="277000"/>
            <a:ext cx="3820200" cy="44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&lt;심심이&gt;</a:t>
            </a:r>
            <a:endParaRPr b="1" sz="1400"/>
          </a:p>
          <a:p>
            <a:pPr indent="-304800" lvl="0" marL="269999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띄어쓰기나, 사이에 다른 단어를 넣어 욕설 필터링에 벗어나는것을 처리했다. </a:t>
            </a:r>
            <a:endParaRPr sz="1200"/>
          </a:p>
          <a:p>
            <a:pPr indent="-304800" lvl="0" marL="269999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주소 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accent5"/>
                </a:solidFill>
                <a:hlinkClick r:id="rId4"/>
              </a:rPr>
              <a:t>https://github.com/simsimi/DeepBadSentence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accent5"/>
                </a:solidFill>
                <a:hlinkClick r:id="rId5"/>
              </a:rPr>
              <a:t>https://github.com/teammatmul/project-purifier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&lt;음성합성 기술&gt;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성우를 고용하는데 비용이 많이 든다.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└&gt; 음성 합성 기술을 통해, 10분이라는 작은 시간으로도 구현가능.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모든 단어를 녹음하지 않아도 되는 장점이 있다.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목소리에는 많은 정보가 있으므로 이를 통해서 유저의 데이터를 수집할 수 있음.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569" y="1811245"/>
            <a:ext cx="3735000" cy="210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425" y="3457203"/>
            <a:ext cx="4922374" cy="15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5259550" y="340925"/>
            <a:ext cx="3801300" cy="4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OCR로 글자를 인식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-  </a:t>
            </a:r>
            <a:r>
              <a:rPr lang="ko" sz="1200">
                <a:solidFill>
                  <a:srgbClr val="222222"/>
                </a:solidFill>
              </a:rPr>
              <a:t>256자만 사람이 입력하면 11,172개의 한글폰트를 자동으로 제작 가능하다. 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</a:rPr>
              <a:t>기사 : </a:t>
            </a:r>
            <a:r>
              <a:rPr lang="ko" sz="1100" u="sng">
                <a:solidFill>
                  <a:schemeClr val="accent5"/>
                </a:solidFill>
                <a:hlinkClick r:id="rId3"/>
              </a:rPr>
              <a:t>https://www.facebook.com/groups/TensorFlowKR/permalink/979733615701030/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225" y="304800"/>
            <a:ext cx="4867775" cy="454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4547" y="1729225"/>
            <a:ext cx="3671300" cy="1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950"/>
            <a:ext cx="5301825" cy="31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825" y="384525"/>
            <a:ext cx="3811850" cy="40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75" y="175775"/>
            <a:ext cx="4070574" cy="2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4921775" y="165300"/>
            <a:ext cx="4001400" cy="22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&lt;그래픽 전환&gt;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포트나이트 -&gt; 배그 : </a:t>
            </a:r>
            <a:r>
              <a:rPr lang="ko" sz="1000" u="sng">
                <a:solidFill>
                  <a:schemeClr val="hlink"/>
                </a:solidFill>
                <a:hlinkClick r:id="rId4"/>
              </a:rPr>
              <a:t>https://ainow.ai/2018/08/21/143977/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2개의 게임으로 3개의 게임을 만들 수 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그래픽을 바꿈으로 다양한 몬스터 배리에이션이 가능하다.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&lt;캐릭터 생성&gt; </a:t>
            </a:r>
            <a:r>
              <a:rPr lang="ko" sz="1000" u="sng">
                <a:solidFill>
                  <a:schemeClr val="accent5"/>
                </a:solidFill>
                <a:hlinkClick r:id="rId5"/>
              </a:rPr>
              <a:t>https://waifulabs.com/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그림체, 색상, 포즈등으로 다양한 NPC를 제작할 수 있다.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0" y="2623650"/>
            <a:ext cx="3277935" cy="23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7188" y="2523950"/>
            <a:ext cx="4070576" cy="2572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18575" y="762625"/>
            <a:ext cx="8727600" cy="427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딥 러닝= 인공지능의 하위 분류.</a:t>
            </a:r>
            <a:endParaRPr b="1" sz="12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63" y="1185750"/>
            <a:ext cx="2092125" cy="1494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" name="Google Shape;62;p14"/>
          <p:cNvGraphicFramePr/>
          <p:nvPr/>
        </p:nvGraphicFramePr>
        <p:xfrm>
          <a:off x="2599788" y="76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{A9BAE5F5-7235-44FA-97F7-CE0ACD45B9DE}</a:tableStyleId>
              </a:tblPr>
              <a:tblGrid>
                <a:gridCol w="1207700"/>
                <a:gridCol w="5038675"/>
              </a:tblGrid>
              <a:tr h="366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명칭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0000" marL="90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12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0000" marL="90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인공 지능</a:t>
                      </a:r>
                      <a:endParaRPr b="1"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0000" marL="90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프로그래머가 직접적으로 프로그래밍하여 특정 행동을 하도록 만든다.</a:t>
                      </a:r>
                      <a:endParaRPr sz="11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90000" marL="90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머신러닝</a:t>
                      </a:r>
                      <a:endParaRPr b="1" sz="1200"/>
                    </a:p>
                  </a:txBody>
                  <a:tcPr marT="0" marB="0" marR="90000" marL="90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100">
                          <a:solidFill>
                            <a:schemeClr val="dk1"/>
                          </a:solidFill>
                        </a:rPr>
                        <a:t>방대한 데이터를 활용해 정확한 출력값이 나오도록 만드는 것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- 일반화가 가능하다는 점이 가장 핵심적이다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지도 학습 : 데이터를 입력시켜 어떤 것이 정답인지를 아는 상태에서 출발하는 것. 반드시 데이터와 정답 값이 필요하다는 점에서 빅 데이터가 필요하다.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100">
                          <a:solidFill>
                            <a:schemeClr val="dk1"/>
                          </a:solidFill>
                        </a:rPr>
                        <a:t>강화학습 : 가지고 있는 데이터와 정답이 없는 시작단계에서 시작하는 것. 특정 행동을 수행하면서 주어진 환경으로부터 보상 값을 받아서 학습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0" marB="0" marR="90000" marL="90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딥러닝</a:t>
                      </a:r>
                      <a:endParaRPr b="1" sz="1200"/>
                    </a:p>
                  </a:txBody>
                  <a:tcPr marT="0" marB="0" marR="90000" marL="90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인공지능이 스스로 학습 하는 것으로 사람의 사고 방식을 컴퓨터가 하도록 만든 것이다.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높은 수준의 추상화(abstractions, 다량의 데이터나 복잡한 자료들 속에서 핵심적인 내용 또는 기능을 요약하는 작업)를 시도하는 기계학습 알고리즘의 집합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0" marB="0" marR="90000" marL="90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" name="Google Shape;63;p14"/>
          <p:cNvSpPr txBox="1"/>
          <p:nvPr>
            <p:ph type="title"/>
          </p:nvPr>
        </p:nvSpPr>
        <p:spPr>
          <a:xfrm>
            <a:off x="132525" y="96800"/>
            <a:ext cx="869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딥러닝이란?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393025" y="1950250"/>
            <a:ext cx="675300" cy="439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4913550" y="205950"/>
            <a:ext cx="3918600" cy="43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위내시경 영상 판독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1C1C1C"/>
                </a:solidFill>
                <a:highlight>
                  <a:srgbClr val="FFFFFF"/>
                </a:highlight>
              </a:rPr>
              <a:t>한림대학교의료원이 개발한 이 시스템은 위암은 물론이고 암 전 단계 병변부터 가벼운 양성 병변까지 광범위한 단계의 위 병변을 인공지능으로 예측하고 분류하는 것이 가능하다.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3"/>
              </a:rPr>
              <a:t>http://kormedi.com/1304701/%ec%9d%b8%ea%b3%b5%ec%a7%80%eb%8a%a5%ec%9d%b4-%ec%9c%84%eb%82%b4%ec%8b%9c%ea%b2%bd-%ec%98%81%ec%83%81-%ec%9e%90%eb%8f%99%ed%8c%90%eb%8f%85%ec%97%b0%ea%b5%ac/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오토드로우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http://www.digitaltoday.co.kr/news/articleView.html?idxno=105724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613" y="2711425"/>
            <a:ext cx="4057449" cy="23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Google Shape;216;p33"/>
          <p:cNvGraphicFramePr/>
          <p:nvPr/>
        </p:nvGraphicFramePr>
        <p:xfrm>
          <a:off x="365575" y="40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{A9BAE5F5-7235-44FA-97F7-CE0ACD45B9DE}</a:tableStyleId>
              </a:tblPr>
              <a:tblGrid>
                <a:gridCol w="1257825"/>
                <a:gridCol w="2455600"/>
                <a:gridCol w="47827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항목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0000" marB="90000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의도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0000" marB="90000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장점</a:t>
                      </a:r>
                      <a:endParaRPr b="1"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0000" marB="90000" marR="91425" marL="91425" anchor="ctr">
                    <a:solidFill>
                      <a:srgbClr val="9FC5E8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쿠키런</a:t>
                      </a:r>
                      <a:endParaRPr sz="1000"/>
                    </a:p>
                  </a:txBody>
                  <a:tcPr marT="90000" marB="90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개발 단계에서 밸런싱 체크</a:t>
                      </a:r>
                      <a:endParaRPr sz="1000"/>
                    </a:p>
                  </a:txBody>
                  <a:tcPr marT="90000" marB="90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b="1" lang="ko" sz="1000"/>
                        <a:t>시간 :</a:t>
                      </a:r>
                      <a:r>
                        <a:rPr lang="ko" sz="1000"/>
                        <a:t> 사람이 하면 5000일 분량의 게임 플레이를 14일만에 끝낼 수 있다.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b="1" lang="ko" sz="1000"/>
                        <a:t>비용 :</a:t>
                      </a:r>
                      <a:r>
                        <a:rPr lang="ko" sz="1000"/>
                        <a:t> 캐릭터, 조작방식, 스킬, 오브젝트가 추가되며 사람이 하면 인건비가 많이 들기 때문이다.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b="1" lang="ko" sz="1000"/>
                        <a:t>일관성 :</a:t>
                      </a:r>
                      <a:r>
                        <a:rPr lang="ko" sz="1000"/>
                        <a:t> 사람과 달리 일정한 실력을 가지고 플레이하기 때문에, 정확성 또한 더욱 높다.</a:t>
                      </a:r>
                      <a:endParaRPr sz="1000"/>
                    </a:p>
                  </a:txBody>
                  <a:tcPr marT="90000" marB="90000" marR="91425" marL="91425" anchor="ctr"/>
                </a:tc>
              </a:tr>
              <a:tr h="1611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블레이드 </a:t>
                      </a:r>
                      <a:br>
                        <a:rPr lang="ko" sz="1000"/>
                      </a:br>
                      <a:r>
                        <a:rPr lang="ko" sz="1000"/>
                        <a:t>&amp; 소울</a:t>
                      </a:r>
                      <a:endParaRPr sz="1000"/>
                    </a:p>
                  </a:txBody>
                  <a:tcPr marT="90000" marB="90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무한의탑: PVP 경험을 주는 PVE 콘텐츠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커스터마이징: 개발+콘텐츠</a:t>
                      </a:r>
                      <a:endParaRPr sz="1000"/>
                    </a:p>
                  </a:txBody>
                  <a:tcPr marT="90000" marB="90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b="1" lang="ko" sz="1000"/>
                        <a:t>콘텐츠의 다양성:</a:t>
                      </a:r>
                      <a:r>
                        <a:rPr lang="ko" sz="1000"/>
                        <a:t> 스킬을 상황에 맞춰 사용하기 때문에 규칙이 없다. 그래서 유저는 PVE 대전이지만 PVP 대전을 체험할 수 있다.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b="1" lang="ko" sz="1000"/>
                        <a:t>확정성:</a:t>
                      </a:r>
                      <a:r>
                        <a:rPr lang="ko" sz="1000"/>
                        <a:t> 기존의 PVE의 탑을 만들면 그에맞는 AI들을 넣어야하나, 딥러닝을 통해 탑을 무한으로 확장할 수 있다.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b="1" lang="ko" sz="1000"/>
                        <a:t>시간 및 비용:</a:t>
                      </a:r>
                      <a:r>
                        <a:rPr lang="ko" sz="1000"/>
                        <a:t> 개발 단계에서 미리 커스터마이징 프리셋을 지정 할 때 사용해 시간, 인적자원 절약.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b="1" lang="ko" sz="1000"/>
                        <a:t>기존 문제 해결: </a:t>
                      </a:r>
                      <a:r>
                        <a:rPr lang="ko" sz="1000"/>
                        <a:t>AI를 활용해 매칭의 문제를 해결할 수 있다.</a:t>
                      </a:r>
                      <a:endParaRPr sz="1000"/>
                    </a:p>
                  </a:txBody>
                  <a:tcPr marT="90000" marB="90000" marR="91425" marL="91425" anchor="ctr"/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제논자드</a:t>
                      </a:r>
                      <a:endParaRPr sz="1000"/>
                    </a:p>
                  </a:txBody>
                  <a:tcPr marT="90000" marB="90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학습 하는 AI를 육성하는 콘텐츠</a:t>
                      </a:r>
                      <a:endParaRPr sz="1000"/>
                    </a:p>
                  </a:txBody>
                  <a:tcPr marT="90000" marB="90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유저에게 보다 나은 선택을 할 수 있는 조언을 제공한다.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유저는 AI의 대전을 복기함으로 자신의 실력을 향상시킬수 있다.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대전 기록이 남아있기때문에, 복귀할때의 진입장벽이 적다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나에게 특화된 가이드 라인이 존재한다.</a:t>
                      </a:r>
                      <a:endParaRPr sz="1000"/>
                    </a:p>
                  </a:txBody>
                  <a:tcPr marT="90000" marB="90000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34"/>
          <p:cNvGraphicFramePr/>
          <p:nvPr/>
        </p:nvGraphicFramePr>
        <p:xfrm>
          <a:off x="373350" y="8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{A9BAE5F5-7235-44FA-97F7-CE0ACD45B9DE}</a:tableStyleId>
              </a:tblPr>
              <a:tblGrid>
                <a:gridCol w="1178100"/>
                <a:gridCol w="3254850"/>
                <a:gridCol w="4063200"/>
              </a:tblGrid>
              <a:tr h="16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항목</a:t>
                      </a:r>
                      <a:endParaRPr b="1" sz="1100"/>
                    </a:p>
                  </a:txBody>
                  <a:tcPr marT="91425" marB="91425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의도</a:t>
                      </a:r>
                      <a:endParaRPr b="1" sz="1100"/>
                    </a:p>
                  </a:txBody>
                  <a:tcPr marT="91425" marB="91425" marR="91425" marL="91425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기대효과 (활용방법)</a:t>
                      </a:r>
                      <a:endParaRPr b="1" sz="1100"/>
                    </a:p>
                  </a:txBody>
                  <a:tcPr marT="91425" marB="91425" marR="91425" marL="91425" anchor="ctr">
                    <a:solidFill>
                      <a:srgbClr val="9FC5E8"/>
                    </a:solidFill>
                  </a:tcPr>
                </a:tc>
              </a:tr>
              <a:tr h="43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욕설  스팸 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채팅 탐지 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심각한 욕설, 유저간의 비방을 막기위한 의도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기존의 필터링 방식의 오탐 문제 해결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- </a:t>
                      </a:r>
                      <a:r>
                        <a:rPr lang="ko" sz="1000"/>
                        <a:t>신고 제보 없이도 특정 플레이어에게 제재할 수 있다.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방대한 채팅 데이터량을 줄일 수 있다.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게임 운영 퀼리티를 증가시킬 수 있다.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3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손글씨 인식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+ 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폰트 만들기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다양한 폰트의 손쉬운 제작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게임에 적용될 텍스트를 빠르게 제작할 수 있다.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게임 내 텍스트를 다양하게 제공할 수 있다.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말풍선, 채팅색변경 등을 판매하는 것처럼 자신만의 손글씨를 채팅에 띄울 수 있다면 판매가 가능하다.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채팅이 불편한 사람들은 손으로 대신 기입 가능해진다.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3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음성 합성 기술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짧은 내용의 음성만을 가지고도 수많은 음성으로 제작 가능.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기존과 달리 적은 시간과 비용으로 많은 음성 데이터를 만들 수 있다.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나레이션와 애니메이션에 다양한 음성 데이터를 넣을 수 있다.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3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포트 -&gt; 배그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두 개의 게임을 활용해 새로운 게임을 만들기 위함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개발 단계 의사소통: 레퍼런스를 빠르게 제작 가능.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콘텐츠 생성: 제작 단계를 줄여 콘텐츠를 생성 가능.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그래픽 모드로 활용. (스타2 카봇모드 등)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3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캐릭터 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자동 생성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특정 캐릭터, 특정 그림체를 기준으로 다양한 포즈 변경이나 캐릭터를 생성 가능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" sz="1000"/>
                        <a:t>게임에 적용될 이미지를 빠른 시간내 다양하게 제작할 수 있다.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오토드로우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빠른 시간 내에 자동으로 그림을 그리고 싶어서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- 드로잉 실력이 모자란 사람도 사람도 비주얼 컨셉을 잡을 수 있게.(배경, 자연에 한정)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311700" y="1152475"/>
            <a:ext cx="8520600" cy="3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미연시에서 게임사가 만들어둔 범주의 엔딩 외에 유저의 플레이에 따라 천차만별의 엔딩을 만들 수 있다. - 환</a:t>
            </a:r>
            <a:endParaRPr sz="1100"/>
          </a:p>
          <a:p>
            <a:pPr indent="-29845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100"/>
              <a:t>김광현: 맵, 지형, 던전 같은 콘텐츠를 절차적 생성을 자동으로 진행 하여 기존에 인력으로 해결 할 수 없었던 부분을 딥러닝이 해결 해 더욱 생동감 넘치는 RPG 게임 환경을 만들 수 있을 것. </a:t>
            </a:r>
            <a:endParaRPr sz="1100"/>
          </a:p>
          <a:p>
            <a:pPr indent="-29845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6875"/>
            <a:ext cx="8839200" cy="38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132525" y="96800"/>
            <a:ext cx="869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딥러닝의 대략적인 원리 설명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9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새롭게 떠오르는 이유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3064650"/>
            <a:ext cx="8520600" cy="18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1. 데이터 유용성 : 기존의 인공신경망 모델의 단점을 극복했다. (과적합 문제 – 데이터 오차는 점차 감소하지만, 실질적으로 유용한 데이터가 아닐 경우)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 하드웨어 : 수 많은 변수(빅데이터)를 계산하고 많은 데이터를 처리해야 하는데 그당시 컴퓨터 성능으로는 연산 시간이 너무 오래 걸렸다.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3. 데이터양 부족 : 학습에 필요한 데이터의 부족했다. (빅 데이터를 통해서 수 많은 데이터를 얻을 수 있게 됨)</a:t>
            </a:r>
            <a:endParaRPr sz="10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713" y="821900"/>
            <a:ext cx="3540566" cy="20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610775" y="1189425"/>
            <a:ext cx="1789500" cy="111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고양이 사진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6892525" y="1125150"/>
            <a:ext cx="1789500" cy="111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</a:t>
            </a:r>
            <a:r>
              <a:rPr lang="ko"/>
              <a:t>고양이 입니다”</a:t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2400275" y="1403775"/>
            <a:ext cx="460800" cy="6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6431725" y="1403775"/>
            <a:ext cx="460800" cy="6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9101"/>
            <a:ext cx="3601735" cy="20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26382"/>
            <a:ext cx="4299074" cy="207566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5012150" y="277000"/>
            <a:ext cx="3820200" cy="4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알고리즘 AI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단순한 패턴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랜덤으로 유닛을 소환한다.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미리 유닛을 소환한다.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단기적인 대응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딥러닝 AI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적절한 전략을 구사하고, 매번 다른 전략을 사용한다.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캐릭터를 각개격파할 정도로 생각한다.</a:t>
            </a:r>
            <a:endParaRPr sz="10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1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 대전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단계: 쿠키런 밸런싱	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237525" y="3075375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전체적인 쿠키와 펫 성능의 밸런싱 목적</a:t>
            </a:r>
            <a:endParaRPr sz="1200"/>
          </a:p>
          <a:p>
            <a:pPr indent="-30480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밸런싱 작업을 사람이 직접 하면서 발생하는 여러 문제를 해결하기 위해 개발. 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시간적 문제: 사람이 하면 5000일 분량의 게임 플레이를 14일만에 끝낼 수 있음.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룰과 콘텐츠의 다양화: 점차 캐릭터, 조작방식, 스킬, 오브젝트가 추가되며 사람이 하면 시간적 비용이 많이 들기 때문이다.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사람과 달리 일정한 실력을 가지고 플레이하기 때문에, 정확성 또한 더욱 높다.</a:t>
            </a:r>
            <a:endParaRPr sz="1200"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53517" l="0" r="0" t="7955"/>
          <a:stretch/>
        </p:blipFill>
        <p:spPr>
          <a:xfrm>
            <a:off x="311700" y="739099"/>
            <a:ext cx="2712903" cy="214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674" y="739100"/>
            <a:ext cx="2625273" cy="214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175" y="649038"/>
            <a:ext cx="2880026" cy="232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50" y="790475"/>
            <a:ext cx="3607400" cy="24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50" y="3421601"/>
            <a:ext cx="4444050" cy="15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750" y="790475"/>
            <a:ext cx="3607400" cy="240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1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</a:t>
            </a:r>
            <a:r>
              <a:rPr lang="ko"/>
              <a:t> 단계: 블레이드앤 소울 커스터마이징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944750" y="3421600"/>
            <a:ext cx="3813300" cy="16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유저는 자신이 원하는 캐릭터를 보다 쉽고 빠르게 생성할 수 있다.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개발 단계에서 미리 커스터마이징 프리셋, NPC 제작 할 때 사용해 시간, 인적자원 절약.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225" y="891500"/>
            <a:ext cx="4211850" cy="21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단계: 블레이드앤 소울 무한의 탑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237525" y="3214800"/>
            <a:ext cx="8520600" cy="18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해당 콘텐츠는 40여개가 넘는 스킬을 AI가 상황에 맞춰 사용한다. 각 층수에 맞춰 난이도가 지정 되어 있다.</a:t>
            </a:r>
            <a:endParaRPr sz="1200"/>
          </a:p>
          <a:p>
            <a:pPr indent="-30480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상황에 맞춰 사용하기 때문에 정형화된 공략집이 없어 유저는 PVE 대전이지만 PVP 대전을 체험할 수 있다.</a:t>
            </a:r>
            <a:endParaRPr sz="1200"/>
          </a:p>
          <a:p>
            <a:pPr indent="-30480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기존의 PVE의 탑을 만들면 그에맞는 AI들을 넣어야하나, 딥러닝을 통해 탑을 무한으로 확장할 수 있다.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1500"/>
            <a:ext cx="3671955" cy="20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311700" y="4480000"/>
            <a:ext cx="7661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hlink"/>
                </a:solidFill>
              </a:rPr>
              <a:t>무한의탑 시연 영상 : </a:t>
            </a:r>
            <a:r>
              <a:rPr lang="ko" sz="10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https://youtu.be/enuDQJhrq8M</a:t>
            </a:r>
            <a:endParaRPr sz="1000">
              <a:solidFill>
                <a:schemeClr val="hlink"/>
              </a:solidFill>
              <a:uFill>
                <a:noFill/>
              </a:uFill>
              <a:hlinkClick r:id="rId6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00" y="826175"/>
            <a:ext cx="5839625" cy="239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00" y="3220125"/>
            <a:ext cx="8916350" cy="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0225" y="826175"/>
            <a:ext cx="3076731" cy="23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1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단계: 블레이드앤 소울 무한의 탑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